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6" r:id="rId10"/>
    <p:sldId id="267" r:id="rId11"/>
    <p:sldId id="264"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94660"/>
  </p:normalViewPr>
  <p:slideViewPr>
    <p:cSldViewPr>
      <p:cViewPr>
        <p:scale>
          <a:sx n="101" d="100"/>
          <a:sy n="101" d="100"/>
        </p:scale>
        <p:origin x="-1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F0679927-D645-4B8F-9502-278C920E36DE}" type="datetimeFigureOut">
              <a:rPr lang="ru-RU" smtClean="0"/>
              <a:t>19.11.2021</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A3D545A-3134-4D38-93AE-B63E42016A6B}"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0679927-D645-4B8F-9502-278C920E36DE}" type="datetimeFigureOut">
              <a:rPr lang="ru-RU" smtClean="0"/>
              <a:t>19.11.2021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3D545A-3134-4D38-93AE-B63E42016A6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0679927-D645-4B8F-9502-278C920E36DE}" type="datetimeFigureOut">
              <a:rPr lang="ru-RU" smtClean="0"/>
              <a:t>19.11.2021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3D545A-3134-4D38-93AE-B63E42016A6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F0679927-D645-4B8F-9502-278C920E36DE}" type="datetimeFigureOut">
              <a:rPr lang="ru-RU" smtClean="0"/>
              <a:t>19.11.2021</a:t>
            </a:fld>
            <a:endParaRPr lang="ru-RU"/>
          </a:p>
        </p:txBody>
      </p:sp>
      <p:sp>
        <p:nvSpPr>
          <p:cNvPr id="9" name="Номер слайда 8"/>
          <p:cNvSpPr>
            <a:spLocks noGrp="1"/>
          </p:cNvSpPr>
          <p:nvPr>
            <p:ph type="sldNum" sz="quarter" idx="15"/>
          </p:nvPr>
        </p:nvSpPr>
        <p:spPr/>
        <p:txBody>
          <a:bodyPr rtlCol="0"/>
          <a:lstStyle/>
          <a:p>
            <a:fld id="{7A3D545A-3134-4D38-93AE-B63E42016A6B}"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F0679927-D645-4B8F-9502-278C920E36DE}" type="datetimeFigureOut">
              <a:rPr lang="ru-RU" smtClean="0"/>
              <a:t>19.11.2021</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A3D545A-3134-4D38-93AE-B63E42016A6B}"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F0679927-D645-4B8F-9502-278C920E36DE}" type="datetimeFigureOut">
              <a:rPr lang="ru-RU" smtClean="0"/>
              <a:t>19.11.2021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A3D545A-3134-4D38-93AE-B63E42016A6B}" type="slidenum">
              <a:rPr lang="ru-RU" smtClean="0"/>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F0679927-D645-4B8F-9502-278C920E36DE}" type="datetimeFigureOut">
              <a:rPr lang="ru-RU" smtClean="0"/>
              <a:t>19.11.2021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A3D545A-3134-4D38-93AE-B63E42016A6B}" type="slidenum">
              <a:rPr lang="ru-RU" smtClean="0"/>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F0679927-D645-4B8F-9502-278C920E36DE}" type="datetimeFigureOut">
              <a:rPr lang="ru-RU" smtClean="0"/>
              <a:t>19.11.2021</a:t>
            </a:fld>
            <a:endParaRPr lang="ru-RU"/>
          </a:p>
        </p:txBody>
      </p:sp>
      <p:sp>
        <p:nvSpPr>
          <p:cNvPr id="7" name="Номер слайда 6"/>
          <p:cNvSpPr>
            <a:spLocks noGrp="1"/>
          </p:cNvSpPr>
          <p:nvPr>
            <p:ph type="sldNum" sz="quarter" idx="11"/>
          </p:nvPr>
        </p:nvSpPr>
        <p:spPr/>
        <p:txBody>
          <a:bodyPr rtlCol="0"/>
          <a:lstStyle/>
          <a:p>
            <a:fld id="{7A3D545A-3134-4D38-93AE-B63E42016A6B}"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0679927-D645-4B8F-9502-278C920E36DE}" type="datetimeFigureOut">
              <a:rPr lang="ru-RU" smtClean="0"/>
              <a:t>19.11.2021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A3D545A-3134-4D38-93AE-B63E42016A6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F0679927-D645-4B8F-9502-278C920E36DE}" type="datetimeFigureOut">
              <a:rPr lang="ru-RU" smtClean="0"/>
              <a:t>19.11.2021</a:t>
            </a:fld>
            <a:endParaRPr lang="ru-RU"/>
          </a:p>
        </p:txBody>
      </p:sp>
      <p:sp>
        <p:nvSpPr>
          <p:cNvPr id="22" name="Номер слайда 21"/>
          <p:cNvSpPr>
            <a:spLocks noGrp="1"/>
          </p:cNvSpPr>
          <p:nvPr>
            <p:ph type="sldNum" sz="quarter" idx="15"/>
          </p:nvPr>
        </p:nvSpPr>
        <p:spPr/>
        <p:txBody>
          <a:bodyPr rtlCol="0"/>
          <a:lstStyle/>
          <a:p>
            <a:fld id="{7A3D545A-3134-4D38-93AE-B63E42016A6B}"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F0679927-D645-4B8F-9502-278C920E36DE}" type="datetimeFigureOut">
              <a:rPr lang="ru-RU" smtClean="0"/>
              <a:t>19.11.2021</a:t>
            </a:fld>
            <a:endParaRPr lang="ru-RU"/>
          </a:p>
        </p:txBody>
      </p:sp>
      <p:sp>
        <p:nvSpPr>
          <p:cNvPr id="18" name="Номер слайда 17"/>
          <p:cNvSpPr>
            <a:spLocks noGrp="1"/>
          </p:cNvSpPr>
          <p:nvPr>
            <p:ph type="sldNum" sz="quarter" idx="11"/>
          </p:nvPr>
        </p:nvSpPr>
        <p:spPr/>
        <p:txBody>
          <a:bodyPr rtlCol="0"/>
          <a:lstStyle/>
          <a:p>
            <a:fld id="{7A3D545A-3134-4D38-93AE-B63E42016A6B}"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0679927-D645-4B8F-9502-278C920E36DE}" type="datetimeFigureOut">
              <a:rPr lang="ru-RU" smtClean="0"/>
              <a:t>19.11.2021</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A3D545A-3134-4D38-93AE-B63E42016A6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86000" y="3356992"/>
            <a:ext cx="6172200" cy="648072"/>
          </a:xfrm>
        </p:spPr>
        <p:txBody>
          <a:bodyPr>
            <a:normAutofit/>
          </a:bodyPr>
          <a:lstStyle/>
          <a:p>
            <a:pPr algn="ctr"/>
            <a:r>
              <a:rPr lang="ru-RU" dirty="0" smtClean="0"/>
              <a:t> </a:t>
            </a:r>
            <a:endParaRPr lang="ru-RU" sz="2000" dirty="0">
              <a:solidFill>
                <a:schemeClr val="tx1"/>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2339752" y="2060848"/>
            <a:ext cx="6118448" cy="3384376"/>
          </a:xfrm>
        </p:spPr>
        <p:txBody>
          <a:bodyPr>
            <a:normAutofit/>
          </a:bodyPr>
          <a:lstStyle/>
          <a:p>
            <a:pPr algn="ctr"/>
            <a:r>
              <a:rPr lang="ru-RU" sz="5400" dirty="0" smtClean="0">
                <a:solidFill>
                  <a:srgbClr val="FF0000"/>
                </a:solidFill>
                <a:latin typeface="Times New Roman" pitchFamily="18" charset="0"/>
                <a:cs typeface="Times New Roman" pitchFamily="18" charset="0"/>
              </a:rPr>
              <a:t>Мы против террора!</a:t>
            </a:r>
            <a:endParaRPr lang="ru-RU" sz="5400" dirty="0">
              <a:solidFill>
                <a:srgbClr val="FF0000"/>
              </a:solidFill>
              <a:latin typeface="Times New Roman" pitchFamily="18" charset="0"/>
              <a:cs typeface="Times New Roman" pitchFamily="18" charset="0"/>
            </a:endParaRPr>
          </a:p>
        </p:txBody>
      </p:sp>
      <p:pic>
        <p:nvPicPr>
          <p:cNvPr id="6" name="Рисунок 5" descr="42d31187affb2f7b399f8956f80e1816.jpg"/>
          <p:cNvPicPr/>
          <p:nvPr/>
        </p:nvPicPr>
        <p:blipFill>
          <a:blip r:embed="rId2" cstate="print"/>
          <a:stretch>
            <a:fillRect/>
          </a:stretch>
        </p:blipFill>
        <p:spPr>
          <a:xfrm>
            <a:off x="7115175" y="4581128"/>
            <a:ext cx="2028825" cy="2028825"/>
          </a:xfrm>
          <a:prstGeom prst="rect">
            <a:avLst/>
          </a:prstGeom>
        </p:spPr>
      </p:pic>
      <p:sp>
        <p:nvSpPr>
          <p:cNvPr id="22529" name="Rectangle 1"/>
          <p:cNvSpPr>
            <a:spLocks noChangeArrowheads="1"/>
          </p:cNvSpPr>
          <p:nvPr/>
        </p:nvSpPr>
        <p:spPr bwMode="auto">
          <a:xfrm>
            <a:off x="1259632" y="5362183"/>
            <a:ext cx="759633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cs typeface="Times New Roman" pitchFamily="18" charset="0"/>
              </a:rPr>
              <a:t>2021г</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251520" y="78908"/>
            <a:ext cx="889248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1"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Телефоны экстренных служб</a:t>
            </a: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01-служба спасения;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02- полиция;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03- скорая медицинская помощь.</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Вызовы по мобильному телефону:</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011-служба спасения;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022- полиция;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033- скорая медицинская помощь.</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3" name="Рисунок 2" descr="yxp31tock6ib.jpg"/>
          <p:cNvPicPr/>
          <p:nvPr/>
        </p:nvPicPr>
        <p:blipFill>
          <a:blip r:embed="rId2" cstate="print"/>
          <a:stretch>
            <a:fillRect/>
          </a:stretch>
        </p:blipFill>
        <p:spPr>
          <a:xfrm>
            <a:off x="5436096" y="260648"/>
            <a:ext cx="3096344" cy="2808312"/>
          </a:xfrm>
          <a:prstGeom prst="rect">
            <a:avLst/>
          </a:prstGeom>
        </p:spPr>
      </p:pic>
      <p:pic>
        <p:nvPicPr>
          <p:cNvPr id="5" name="Рисунок 4" descr="2331.jpg"/>
          <p:cNvPicPr/>
          <p:nvPr/>
        </p:nvPicPr>
        <p:blipFill>
          <a:blip r:embed="rId3" cstate="print"/>
          <a:stretch>
            <a:fillRect/>
          </a:stretch>
        </p:blipFill>
        <p:spPr>
          <a:xfrm>
            <a:off x="611560" y="2852936"/>
            <a:ext cx="4104456" cy="3456384"/>
          </a:xfrm>
          <a:prstGeom prst="rect">
            <a:avLst/>
          </a:prstGeom>
        </p:spPr>
      </p:pic>
    </p:spTree>
  </p:cSld>
  <p:clrMapOvr>
    <a:masterClrMapping/>
  </p:clrMapOvr>
  <p:transition>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C:\Users\Елена\Desktop\терроризм\8.jpg"/>
          <p:cNvPicPr>
            <a:picLocks noGrp="1"/>
          </p:cNvPicPr>
          <p:nvPr>
            <p:ph sz="quarter" idx="1"/>
          </p:nvPr>
        </p:nvPicPr>
        <p:blipFill>
          <a:blip r:embed="rId2" cstate="print"/>
          <a:srcRect/>
          <a:stretch>
            <a:fillRect/>
          </a:stretch>
        </p:blipFill>
        <p:spPr bwMode="auto">
          <a:xfrm>
            <a:off x="179512" y="188640"/>
            <a:ext cx="8496944" cy="6264696"/>
          </a:xfrm>
          <a:prstGeom prst="rect">
            <a:avLst/>
          </a:prstGeom>
          <a:noFill/>
          <a:ln w="9525">
            <a:noFill/>
            <a:miter lim="800000"/>
            <a:headEnd/>
            <a:tailEnd/>
          </a:ln>
        </p:spPr>
      </p:pic>
    </p:spTree>
  </p:cSld>
  <p:clrMapOvr>
    <a:masterClrMapping/>
  </p:clrMapOvr>
  <p:transition>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692696"/>
            <a:ext cx="7467600" cy="5781256"/>
          </a:xfrm>
        </p:spPr>
        <p:txBody>
          <a:bodyPr>
            <a:normAutofit lnSpcReduction="10000"/>
          </a:bodyPr>
          <a:lstStyle/>
          <a:p>
            <a:r>
              <a:rPr lang="ru-RU" b="1" dirty="0" smtClean="0">
                <a:latin typeface="Times New Roman" pitchFamily="18" charset="0"/>
                <a:cs typeface="Times New Roman" pitchFamily="18" charset="0"/>
              </a:rPr>
              <a:t>ТЕРРОРИЗМ-</a:t>
            </a:r>
            <a:r>
              <a:rPr lang="ru-RU" dirty="0" smtClean="0">
                <a:latin typeface="Times New Roman" pitchFamily="18" charset="0"/>
                <a:cs typeface="Times New Roman" pitchFamily="18" charset="0"/>
              </a:rPr>
              <a:t> это убийства, поджоги, взрывы, захват заложников. Там, где террор, там смерть, искалеченные люди.</a:t>
            </a:r>
          </a:p>
          <a:p>
            <a:r>
              <a:rPr lang="ru-RU" b="1" dirty="0" smtClean="0">
                <a:latin typeface="Times New Roman" pitchFamily="18" charset="0"/>
                <a:cs typeface="Times New Roman" pitchFamily="18" charset="0"/>
              </a:rPr>
              <a:t>ТЕРРОРИСТЫ</a:t>
            </a:r>
            <a:r>
              <a:rPr lang="ru-RU" dirty="0" smtClean="0">
                <a:latin typeface="Times New Roman" pitchFamily="18" charset="0"/>
                <a:cs typeface="Times New Roman" pitchFamily="18" charset="0"/>
              </a:rPr>
              <a:t>- это группа людей, которая совершает теракты. Это крайне жестокие люди, которые любыми способами хотят запутать нас.</a:t>
            </a:r>
          </a:p>
          <a:p>
            <a:r>
              <a:rPr lang="ru-RU" dirty="0" smtClean="0">
                <a:latin typeface="Times New Roman" pitchFamily="18" charset="0"/>
                <a:cs typeface="Times New Roman" pitchFamily="18" charset="0"/>
              </a:rPr>
              <a:t>Все они- преступники, хотя очень часто прячутся за красивыми словами. Но этим словам верить нельзя. Они совершают теракты. Их задача –подчинить государство, его органы, всю общественность, заставит их выполнить требования террористов и стоящих за ними лиц и организаций.</a:t>
            </a:r>
          </a:p>
          <a:p>
            <a:r>
              <a:rPr lang="ru-RU" b="1" dirty="0" smtClean="0">
                <a:latin typeface="Times New Roman" pitchFamily="18" charset="0"/>
                <a:cs typeface="Times New Roman" pitchFamily="18" charset="0"/>
              </a:rPr>
              <a:t>ТЕРАКТ</a:t>
            </a:r>
            <a:r>
              <a:rPr lang="ru-RU" dirty="0" smtClean="0">
                <a:latin typeface="Times New Roman" pitchFamily="18" charset="0"/>
                <a:cs typeface="Times New Roman" pitchFamily="18" charset="0"/>
              </a:rPr>
              <a:t> не знает заранее свои жертв, ибо направлен против государства, но всегда при этом страдают люди.</a:t>
            </a:r>
          </a:p>
          <a:p>
            <a:endParaRPr lang="ru-RU" dirty="0"/>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0"/>
            <a:ext cx="8075240" cy="6473952"/>
          </a:xfrm>
        </p:spPr>
        <p:txBody>
          <a:bodyPr/>
          <a:lstStyle/>
          <a:p>
            <a:pPr>
              <a:buNone/>
            </a:pPr>
            <a:r>
              <a:rPr lang="ru-RU" dirty="0" smtClean="0"/>
              <a:t>                       </a:t>
            </a:r>
            <a:r>
              <a:rPr lang="ru-RU" b="1" dirty="0" smtClean="0"/>
              <a:t>Уважаемые родители!</a:t>
            </a:r>
            <a:endParaRPr lang="ru-RU" dirty="0" smtClean="0"/>
          </a:p>
          <a:p>
            <a:pPr algn="ctr">
              <a:buNone/>
            </a:pPr>
            <a:r>
              <a:rPr lang="ru-RU" dirty="0" smtClean="0">
                <a:latin typeface="Times New Roman" pitchFamily="18" charset="0"/>
                <a:cs typeface="Times New Roman" pitchFamily="18" charset="0"/>
              </a:rPr>
              <a:t>Вы отвечаете за жизнь и здоровье ваших детей. Разъясните детям, что любой предмет, найденный на улице или в подъезде, может представлять опасность.</a:t>
            </a:r>
          </a:p>
          <a:p>
            <a:pPr algn="ctr">
              <a:buNone/>
            </a:pPr>
            <a:endParaRPr lang="ru-RU" dirty="0">
              <a:latin typeface="Times New Roman" pitchFamily="18" charset="0"/>
              <a:cs typeface="Times New Roman" pitchFamily="18" charset="0"/>
            </a:endParaRPr>
          </a:p>
        </p:txBody>
      </p:sp>
      <p:pic>
        <p:nvPicPr>
          <p:cNvPr id="4" name="Рисунок 3" descr="antiterror_0-page-009_small.jpg"/>
          <p:cNvPicPr/>
          <p:nvPr/>
        </p:nvPicPr>
        <p:blipFill>
          <a:blip r:embed="rId2" cstate="print"/>
          <a:stretch>
            <a:fillRect/>
          </a:stretch>
        </p:blipFill>
        <p:spPr>
          <a:xfrm>
            <a:off x="971600" y="1700808"/>
            <a:ext cx="6768752" cy="4968552"/>
          </a:xfrm>
          <a:prstGeom prst="rect">
            <a:avLst/>
          </a:prstGeom>
        </p:spPr>
      </p:pic>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76672"/>
            <a:ext cx="7715200" cy="5997280"/>
          </a:xfrm>
        </p:spPr>
        <p:txBody>
          <a:bodyPr/>
          <a:lstStyle/>
          <a:p>
            <a:r>
              <a:rPr lang="ru-RU" dirty="0" smtClean="0">
                <a:latin typeface="Times New Roman" pitchFamily="18" charset="0"/>
                <a:cs typeface="Times New Roman" pitchFamily="18" charset="0"/>
              </a:rPr>
              <a:t>ПОМНИТЕ! Террористические группы могут установить взрывные устройства на объекте в самых неожиданных местах (в подвалах строящегося здания, в местах массового скопления людей, трансформаторных будках, в припаркованных машинах, на рабочих местах т.д.).</a:t>
            </a:r>
          </a:p>
          <a:p>
            <a:r>
              <a:rPr lang="ru-RU" dirty="0" smtClean="0">
                <a:latin typeface="Times New Roman" pitchFamily="18" charset="0"/>
                <a:cs typeface="Times New Roman" pitchFamily="18" charset="0"/>
              </a:rPr>
              <a:t>Правильные, грамотные действия каждого гражданина могут предупредить террористический акт, значительно снизить его последствия, сохранить Вашу жизнь и жизнь других.</a:t>
            </a:r>
          </a:p>
          <a:p>
            <a:endParaRPr lang="ru-RU" dirty="0"/>
          </a:p>
        </p:txBody>
      </p:sp>
    </p:spTree>
  </p:cSld>
  <p:clrMapOvr>
    <a:masterClrMapping/>
  </p:clrMapOvr>
  <p:transition>
    <p:pull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188640"/>
            <a:ext cx="6449144" cy="864096"/>
          </a:xfrm>
        </p:spPr>
        <p:txBody>
          <a:bodyPr>
            <a:normAutofit fontScale="90000"/>
          </a:bodyPr>
          <a:lstStyle/>
          <a:p>
            <a:r>
              <a:rPr lang="ru-RU" b="1" dirty="0" smtClean="0">
                <a:solidFill>
                  <a:schemeClr val="tx1"/>
                </a:solidFill>
                <a:latin typeface="Times New Roman" pitchFamily="18" charset="0"/>
                <a:cs typeface="Times New Roman" pitchFamily="18" charset="0"/>
              </a:rPr>
              <a:t>Общие правила безопасности</a:t>
            </a:r>
            <a:r>
              <a:rPr lang="ru-RU" dirty="0" smtClean="0">
                <a:solidFill>
                  <a:schemeClr val="tx1"/>
                </a:solidFill>
                <a:latin typeface="Times New Roman" pitchFamily="18" charset="0"/>
                <a:cs typeface="Times New Roman" pitchFamily="18" charset="0"/>
              </a:rPr>
              <a:t/>
            </a:r>
            <a:br>
              <a:rPr lang="ru-RU" dirty="0" smtClean="0">
                <a:solidFill>
                  <a:schemeClr val="tx1"/>
                </a:solidFill>
                <a:latin typeface="Times New Roman" pitchFamily="18" charset="0"/>
                <a:cs typeface="Times New Roman" pitchFamily="18" charset="0"/>
              </a:rPr>
            </a:br>
            <a:endParaRPr lang="ru-RU" dirty="0">
              <a:solidFill>
                <a:schemeClr val="tx1"/>
              </a:solidFill>
              <a:latin typeface="Times New Roman" pitchFamily="18" charset="0"/>
              <a:cs typeface="Times New Roman" pitchFamily="18" charset="0"/>
            </a:endParaRPr>
          </a:p>
        </p:txBody>
      </p:sp>
      <p:sp>
        <p:nvSpPr>
          <p:cNvPr id="3" name="Содержимое 2"/>
          <p:cNvSpPr>
            <a:spLocks noGrp="1"/>
          </p:cNvSpPr>
          <p:nvPr>
            <p:ph sz="quarter" idx="1"/>
          </p:nvPr>
        </p:nvSpPr>
        <p:spPr>
          <a:xfrm>
            <a:off x="179512" y="908720"/>
            <a:ext cx="8496944" cy="5949280"/>
          </a:xfrm>
        </p:spPr>
        <p:txBody>
          <a:bodyPr>
            <a:normAutofit fontScale="25000" lnSpcReduction="20000"/>
          </a:bodyPr>
          <a:lstStyle/>
          <a:p>
            <a:pPr>
              <a:buNone/>
            </a:pPr>
            <a:r>
              <a:rPr lang="ru-RU" sz="6400" dirty="0" smtClean="0">
                <a:latin typeface="Times New Roman" pitchFamily="18" charset="0"/>
                <a:cs typeface="Times New Roman" pitchFamily="18" charset="0"/>
              </a:rPr>
              <a:t>К террористическому акту невозможно подготовиться заранее, поэтому следует быть настороже всегда. Следует проявлять особую осторожность на многолюдных мероприятиях с тысячами участников, в популярных развлекательных заведениях, торговых центрах.</a:t>
            </a:r>
          </a:p>
          <a:p>
            <a:pPr>
              <a:buNone/>
            </a:pPr>
            <a:r>
              <a:rPr lang="ru-RU" sz="6400" dirty="0" smtClean="0">
                <a:latin typeface="Times New Roman" pitchFamily="18" charset="0"/>
                <a:cs typeface="Times New Roman" pitchFamily="18" charset="0"/>
              </a:rPr>
              <a:t>• Обращайте внимание на подозрительных людей, предметы, на любые подозрительные мелочи</a:t>
            </a:r>
          </a:p>
          <a:p>
            <a:pPr>
              <a:buNone/>
            </a:pPr>
            <a:r>
              <a:rPr lang="ru-RU" sz="6400" dirty="0" smtClean="0">
                <a:latin typeface="Times New Roman" pitchFamily="18" charset="0"/>
                <a:cs typeface="Times New Roman" pitchFamily="18" charset="0"/>
              </a:rPr>
              <a:t>• На подозрительные телефонные разговоры рядом стоящих лиц</a:t>
            </a:r>
          </a:p>
          <a:p>
            <a:pPr>
              <a:buNone/>
            </a:pPr>
            <a:r>
              <a:rPr lang="ru-RU" sz="6400" dirty="0" smtClean="0">
                <a:latin typeface="Times New Roman" pitchFamily="18" charset="0"/>
                <a:cs typeface="Times New Roman" pitchFamily="18" charset="0"/>
              </a:rPr>
              <a:t>• На сдаваемые или снимаемые по соседству квартиры, подвалы, подсобные помещения, склады, вокруг которых наблюдается странная активность</a:t>
            </a:r>
          </a:p>
          <a:p>
            <a:pPr>
              <a:buNone/>
            </a:pPr>
            <a:r>
              <a:rPr lang="ru-RU" sz="6400" dirty="0" smtClean="0">
                <a:latin typeface="Times New Roman" pitchFamily="18" charset="0"/>
                <a:cs typeface="Times New Roman" pitchFamily="18" charset="0"/>
              </a:rPr>
              <a:t>• Остерегайтесь людей с большими сумками, баулами и чемоданами, особенно, если они находятся в неожиданном месте (например, с баулом в кинотеатре или на празднике). Несмотря на то, что этот человек, скорее всего, окажется туристом или торговцем, все же лишняя осторожность не повредит)</a:t>
            </a:r>
          </a:p>
          <a:p>
            <a:pPr>
              <a:buNone/>
            </a:pPr>
            <a:r>
              <a:rPr lang="ru-RU" sz="6400" dirty="0" smtClean="0">
                <a:latin typeface="Times New Roman" pitchFamily="18" charset="0"/>
                <a:cs typeface="Times New Roman" pitchFamily="18" charset="0"/>
              </a:rPr>
              <a:t>• Не поднимайте забытые посторонними людьми вещи: сумки, мобильные телефоны, кошельки и т.п.</a:t>
            </a:r>
          </a:p>
          <a:p>
            <a:pPr>
              <a:buNone/>
            </a:pPr>
            <a:r>
              <a:rPr lang="ru-RU" sz="6400" dirty="0" smtClean="0">
                <a:latin typeface="Times New Roman" pitchFamily="18" charset="0"/>
                <a:cs typeface="Times New Roman" pitchFamily="18" charset="0"/>
              </a:rPr>
              <a:t>• Будьте особо бдительными и остерегайтесь людей, одетых не по сезону. Если вы видите летом человека, одетого в плащ или толстую куртку – будьте особенно осторожны – под такой одеждой террористы чаще всего прячут бомбы. Лучше всего держаться от него подальше и обратить на него внимание сотрудников правоохранительных органов</a:t>
            </a:r>
          </a:p>
          <a:p>
            <a:pPr>
              <a:buNone/>
            </a:pPr>
            <a:r>
              <a:rPr lang="ru-RU" sz="6400" dirty="0" smtClean="0">
                <a:latin typeface="Times New Roman" pitchFamily="18" charset="0"/>
                <a:cs typeface="Times New Roman" pitchFamily="18" charset="0"/>
              </a:rPr>
              <a:t>• Специалисты сообщают, что смертник, готовящийся к теракту, обычно выглядит чрезвычайно сосредоточено, губы плотно сжаты, либо медленно двигаются, как будто читая молитву</a:t>
            </a:r>
          </a:p>
          <a:p>
            <a:pPr>
              <a:buNone/>
            </a:pPr>
            <a:r>
              <a:rPr lang="ru-RU" sz="6400" dirty="0" smtClean="0">
                <a:latin typeface="Times New Roman" pitchFamily="18" charset="0"/>
                <a:cs typeface="Times New Roman" pitchFamily="18" charset="0"/>
              </a:rPr>
              <a:t>• В семье надо разработать план действий при чрезвычайных обстоятельствах. У всех членов семьи должны быть номера телефонов, адреса электронной почты друг друга для срочной связи. Также необходимо назначить место встречи, где вы сможете встретиться с членами вашей семьи в экстренной ситуации. В случае эвакуации, обязательно возьмите с собой ваш набор предметов первой необходимости и документы</a:t>
            </a:r>
            <a:r>
              <a:rPr lang="ru-RU" sz="2900" dirty="0" smtClean="0">
                <a:latin typeface="Times New Roman" pitchFamily="18" charset="0"/>
                <a:cs typeface="Times New Roman" pitchFamily="18" charset="0"/>
              </a:rPr>
              <a:t>.</a:t>
            </a:r>
          </a:p>
          <a:p>
            <a:endParaRPr lang="ru-RU" dirty="0"/>
          </a:p>
        </p:txBody>
      </p:sp>
      <p:pic>
        <p:nvPicPr>
          <p:cNvPr id="4" name="Рисунок 3" descr="70307507.jpg"/>
          <p:cNvPicPr/>
          <p:nvPr/>
        </p:nvPicPr>
        <p:blipFill>
          <a:blip r:embed="rId2" cstate="print"/>
          <a:stretch>
            <a:fillRect/>
          </a:stretch>
        </p:blipFill>
        <p:spPr>
          <a:xfrm>
            <a:off x="7740352" y="0"/>
            <a:ext cx="1085850" cy="1055061"/>
          </a:xfrm>
          <a:prstGeom prst="rect">
            <a:avLst/>
          </a:prstGeom>
        </p:spPr>
      </p:pic>
    </p:spTree>
  </p:cSld>
  <p:clrMapOvr>
    <a:masterClrMapping/>
  </p:clrMapOvr>
  <p:transition>
    <p:pull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700" b="1" dirty="0" smtClean="0">
                <a:solidFill>
                  <a:schemeClr val="tx1"/>
                </a:solidFill>
                <a:latin typeface="Times New Roman" pitchFamily="18" charset="0"/>
                <a:cs typeface="Times New Roman" pitchFamily="18" charset="0"/>
              </a:rPr>
              <a:t>Что бы ни случилось, мы должны знать, как не стать жертвой террористов.</a:t>
            </a:r>
            <a:r>
              <a:rPr lang="ru-RU" dirty="0" smtClean="0"/>
              <a:t/>
            </a:r>
            <a:br>
              <a:rPr lang="ru-RU" dirty="0" smtClean="0"/>
            </a:br>
            <a:endParaRPr lang="ru-RU" dirty="0"/>
          </a:p>
        </p:txBody>
      </p:sp>
      <p:sp>
        <p:nvSpPr>
          <p:cNvPr id="3" name="Содержимое 2"/>
          <p:cNvSpPr>
            <a:spLocks noGrp="1"/>
          </p:cNvSpPr>
          <p:nvPr>
            <p:ph sz="quarter" idx="1"/>
          </p:nvPr>
        </p:nvSpPr>
        <p:spPr>
          <a:xfrm>
            <a:off x="457200" y="980728"/>
            <a:ext cx="7643192" cy="5493224"/>
          </a:xfrm>
        </p:spPr>
        <p:txBody>
          <a:bodyPr>
            <a:normAutofit fontScale="92500" lnSpcReduction="10000"/>
          </a:bodyPr>
          <a:lstStyle/>
          <a:p>
            <a:r>
              <a:rPr lang="ru-RU" dirty="0" smtClean="0">
                <a:latin typeface="Times New Roman" pitchFamily="18" charset="0"/>
                <a:cs typeface="Times New Roman" pitchFamily="18" charset="0"/>
              </a:rPr>
              <a:t>1. Быть осмотрительными (если увидели пакет, коробку, чемодан)</a:t>
            </a:r>
          </a:p>
          <a:p>
            <a:r>
              <a:rPr lang="ru-RU" dirty="0" smtClean="0">
                <a:latin typeface="Times New Roman" pitchFamily="18" charset="0"/>
                <a:cs typeface="Times New Roman" pitchFamily="18" charset="0"/>
              </a:rPr>
              <a:t>2. Какие действия надо применять при обнаружении подозрительных предметов (не трогать, не вскрывать, поставить в известность администрацию)</a:t>
            </a:r>
          </a:p>
          <a:p>
            <a:r>
              <a:rPr lang="ru-RU" dirty="0" smtClean="0">
                <a:latin typeface="Times New Roman" pitchFamily="18" charset="0"/>
                <a:cs typeface="Times New Roman" pitchFamily="18" charset="0"/>
              </a:rPr>
              <a:t>3. Если вы услышали выстрелы, находясь дома? Ваши действия? (не входить в комнату, со стороны которой слышаться выстрелы, не стоять у окна, позвонить по телефону 112)</a:t>
            </a:r>
          </a:p>
          <a:p>
            <a:r>
              <a:rPr lang="ru-RU" dirty="0" smtClean="0">
                <a:latin typeface="Times New Roman" pitchFamily="18" charset="0"/>
                <a:cs typeface="Times New Roman" pitchFamily="18" charset="0"/>
              </a:rPr>
              <a:t>4. Если прогремел взрыв. Ваши действия? (упасть на землю пол, если ранило, дождаться спасателей, оказать помощь)</a:t>
            </a:r>
          </a:p>
          <a:p>
            <a:r>
              <a:rPr lang="ru-RU" dirty="0" smtClean="0">
                <a:latin typeface="Times New Roman" pitchFamily="18" charset="0"/>
                <a:cs typeface="Times New Roman" pitchFamily="18" charset="0"/>
              </a:rPr>
              <a:t>5. Если оказались в заложниках. Ваши действия (помнить главное – остаться жить : не допускать истерик, не пытаться оказать сопротивление. Выполнять все команды. Ничего не предпринимать без разрешения, помните, что спецслужбы начали действовать.</a:t>
            </a:r>
          </a:p>
          <a:p>
            <a:pPr>
              <a:buNone/>
            </a:pPr>
            <a:endParaRPr lang="ru-RU" dirty="0"/>
          </a:p>
        </p:txBody>
      </p:sp>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79512" y="260648"/>
            <a:ext cx="8136904" cy="6213304"/>
          </a:xfrm>
        </p:spPr>
        <p:txBody>
          <a:bodyPr>
            <a:normAutofit/>
          </a:bodyPr>
          <a:lstStyle/>
          <a:p>
            <a:pPr>
              <a:buNone/>
            </a:pPr>
            <a:r>
              <a:rPr lang="ru-RU" dirty="0" smtClean="0"/>
              <a:t>    Как выявить террориста: террористы, как правило, действуют скрытно, стараясь не попадаться на глаза ни правоохранительным органам, ни простым гражданам. Но их деятельность вполне может показаться необычной или подозрительной. Если признаки странного поведения не находят естественного объяснения, немедленно сообщите об этом в силовые структуры. Будьте внимательны, постарайтесь запомнить приметы этих людей, отличительные черты их лиц, одежду, имена, клички, возможные шрамы и татуировки, особенности речи и манеры поведения, тематику разговоров и т.д. Не пытайтесь их останавливать сами, иначе вы можете стать их первой жертвой.</a:t>
            </a:r>
            <a:endParaRPr lang="ru-RU" dirty="0"/>
          </a:p>
        </p:txBody>
      </p:sp>
      <p:pic>
        <p:nvPicPr>
          <p:cNvPr id="4" name="Рисунок 3" descr="3-2.jpg"/>
          <p:cNvPicPr/>
          <p:nvPr/>
        </p:nvPicPr>
        <p:blipFill>
          <a:blip r:embed="rId2" cstate="print"/>
          <a:stretch>
            <a:fillRect/>
          </a:stretch>
        </p:blipFill>
        <p:spPr>
          <a:xfrm>
            <a:off x="5940152" y="5085184"/>
            <a:ext cx="2806473" cy="1571625"/>
          </a:xfrm>
          <a:prstGeom prst="rect">
            <a:avLst/>
          </a:prstGeom>
        </p:spPr>
      </p:pic>
    </p:spTree>
  </p:cSld>
  <p:clrMapOvr>
    <a:masterClrMapping/>
  </p:clrMapOvr>
  <p:transition>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147248" cy="6213304"/>
          </a:xfrm>
        </p:spPr>
        <p:txBody>
          <a:bodyPr>
            <a:normAutofit/>
          </a:bodyPr>
          <a:lstStyle/>
          <a:p>
            <a:pPr>
              <a:buNone/>
            </a:pPr>
            <a:r>
              <a:rPr lang="ru-RU" b="1" dirty="0" smtClean="0"/>
              <a:t>             Уважаемы родители, объясните детям</a:t>
            </a:r>
            <a:r>
              <a:rPr lang="ru-RU" dirty="0" smtClean="0"/>
              <a:t>,</a:t>
            </a:r>
          </a:p>
          <a:p>
            <a:pPr>
              <a:buNone/>
            </a:pPr>
            <a:r>
              <a:rPr lang="ru-RU" dirty="0" smtClean="0"/>
              <a:t>   что необходимо сообщать взрослым или сотрудникам полиции:                                                                                        1. О бесхозных вещах;                                                                 2. О подозрительных предметах в общественном предметах в подъезде, транспорте, дома или в детском саду;                                 </a:t>
            </a:r>
          </a:p>
          <a:p>
            <a:pPr>
              <a:buNone/>
            </a:pPr>
            <a:r>
              <a:rPr lang="ru-RU" dirty="0" smtClean="0"/>
              <a:t>   3. Объясните детям, что во всех перечисленных случаях необходимо:                                                                                    • Не трогать, не вскрывать, не передвигать находку;                    • Отойти на безопасное расстояние;                                            • Сообщить о находке сотруднику полиции.</a:t>
            </a:r>
            <a:endParaRPr lang="ru-RU" dirty="0"/>
          </a:p>
        </p:txBody>
      </p:sp>
      <p:pic>
        <p:nvPicPr>
          <p:cNvPr id="4" name="Рисунок 3" descr="1e0251259_5767074.jpg"/>
          <p:cNvPicPr/>
          <p:nvPr/>
        </p:nvPicPr>
        <p:blipFill>
          <a:blip r:embed="rId2" cstate="print"/>
          <a:stretch>
            <a:fillRect/>
          </a:stretch>
        </p:blipFill>
        <p:spPr>
          <a:xfrm>
            <a:off x="6300192" y="5013176"/>
            <a:ext cx="2457945" cy="1844824"/>
          </a:xfrm>
          <a:prstGeom prst="rect">
            <a:avLst/>
          </a:prstGeom>
        </p:spPr>
      </p:pic>
    </p:spTree>
  </p:cSld>
  <p:clrMapOvr>
    <a:masterClrMapping/>
  </p:clrMapOvr>
  <p:transition>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332656"/>
            <a:ext cx="8640960" cy="1631216"/>
          </a:xfrm>
          <a:prstGeom prst="rect">
            <a:avLst/>
          </a:prstGeom>
        </p:spPr>
        <p:txBody>
          <a:bodyPr wrap="square">
            <a:spAutoFit/>
          </a:bodyPr>
          <a:lstStyle/>
          <a:p>
            <a:pPr algn="ctr"/>
            <a:r>
              <a:rPr lang="ru-RU" sz="2000" b="1" dirty="0">
                <a:latin typeface="Times New Roman" pitchFamily="18" charset="0"/>
                <a:cs typeface="Times New Roman" pitchFamily="18" charset="0"/>
              </a:rPr>
              <a:t>Обязательно проводите с детьми дома разъяснительные беседы о недопустимости</a:t>
            </a:r>
            <a:r>
              <a:rPr lang="ru-RU" sz="2000" dirty="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1. Пользоваться незнакомыми предметами, найденными на улице или в общественных местах;                                              </a:t>
            </a:r>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2. Брать у незнакомых людей на улице сумки, свертки, игрушки и т.д.</a:t>
            </a:r>
          </a:p>
        </p:txBody>
      </p:sp>
      <p:pic>
        <p:nvPicPr>
          <p:cNvPr id="3" name="Рисунок 2" descr="kartinka_012.jpg"/>
          <p:cNvPicPr/>
          <p:nvPr/>
        </p:nvPicPr>
        <p:blipFill>
          <a:blip r:embed="rId2" cstate="print"/>
          <a:stretch>
            <a:fillRect/>
          </a:stretch>
        </p:blipFill>
        <p:spPr>
          <a:xfrm>
            <a:off x="3275856" y="2060848"/>
            <a:ext cx="2376264" cy="1825749"/>
          </a:xfrm>
          <a:prstGeom prst="rect">
            <a:avLst/>
          </a:prstGeom>
        </p:spPr>
      </p:pic>
      <p:sp>
        <p:nvSpPr>
          <p:cNvPr id="24577" name="Rectangle 1"/>
          <p:cNvSpPr>
            <a:spLocks noChangeArrowheads="1"/>
          </p:cNvSpPr>
          <p:nvPr/>
        </p:nvSpPr>
        <p:spPr bwMode="auto">
          <a:xfrm>
            <a:off x="323528" y="3847020"/>
            <a:ext cx="8820472"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225"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 опасности взрыва можно судить по следующим признакам:</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22225"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Наличие неизвестного свертка или какой-либо детали в машине, на лестнице, в квартире и т.д.;</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22225"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Натянутая проволока или шнур;</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22225"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3.Провода или изолирующая лента, свисающие из-под машины;</a:t>
            </a:r>
          </a:p>
          <a:p>
            <a:pPr marL="0" marR="0" lvl="0" indent="22225"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4.Чужая сумка, портфель, коробка, какой-либо предмет, обнаруженный в машине, у дверей квартиры, в подъезде</a:t>
            </a:r>
            <a:r>
              <a:rPr kumimoji="0" lang="ru-RU" sz="20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cSld>
  <p:clrMapOvr>
    <a:masterClrMapping/>
  </p:clrMapOvr>
  <p:transition>
    <p:strips dir="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59</TotalTime>
  <Words>967</Words>
  <Application>Microsoft Office PowerPoint</Application>
  <PresentationFormat>Экран (4:3)</PresentationFormat>
  <Paragraphs>47</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Эркер</vt:lpstr>
      <vt:lpstr> </vt:lpstr>
      <vt:lpstr>Презентация PowerPoint</vt:lpstr>
      <vt:lpstr>Презентация PowerPoint</vt:lpstr>
      <vt:lpstr>Презентация PowerPoint</vt:lpstr>
      <vt:lpstr>Общие правила безопасности </vt:lpstr>
      <vt:lpstr>Что бы ни случилось, мы должны знать, как не стать жертвой террористов. </vt:lpstr>
      <vt:lpstr>Презентация PowerPoint</vt:lpstr>
      <vt:lpstr>Презентация PowerPoint</vt:lpstr>
      <vt:lpstr>Презентация PowerPoint</vt:lpstr>
      <vt:lpstr>Презентация PowerPoint</vt:lpstr>
      <vt:lpstr>Презентация PowerPoint</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Буклет для родителей учащихся 3 – 4 классов коррекционной школы – интерната (интеллектуальными нарушениями)</dc:title>
  <dc:creator>Елена</dc:creator>
  <cp:lastModifiedBy>Admin</cp:lastModifiedBy>
  <cp:revision>8</cp:revision>
  <dcterms:created xsi:type="dcterms:W3CDTF">2018-05-02T14:01:29Z</dcterms:created>
  <dcterms:modified xsi:type="dcterms:W3CDTF">2021-11-19T14:55:04Z</dcterms:modified>
</cp:coreProperties>
</file>